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400" r:id="rId3"/>
    <p:sldId id="279" r:id="rId4"/>
    <p:sldId id="452" r:id="rId5"/>
    <p:sldId id="274" r:id="rId6"/>
    <p:sldId id="458" r:id="rId7"/>
    <p:sldId id="456" r:id="rId8"/>
    <p:sldId id="454" r:id="rId10"/>
    <p:sldId id="455" r:id="rId11"/>
    <p:sldId id="459" r:id="rId12"/>
    <p:sldId id="460" r:id="rId13"/>
    <p:sldId id="276" r:id="rId14"/>
    <p:sldId id="451" r:id="rId15"/>
    <p:sldId id="367" r:id="rId16"/>
    <p:sldId id="461" r:id="rId17"/>
    <p:sldId id="347" r:id="rId18"/>
    <p:sldId id="319" r:id="rId19"/>
    <p:sldId id="332" r:id="rId20"/>
    <p:sldId id="462" r:id="rId21"/>
    <p:sldId id="334" r:id="rId22"/>
    <p:sldId id="463" r:id="rId23"/>
    <p:sldId id="464" r:id="rId24"/>
    <p:sldId id="40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EDC"/>
    <a:srgbClr val="0D182E"/>
    <a:srgbClr val="ECEDEF"/>
    <a:srgbClr val="2F65C3"/>
    <a:srgbClr val="0B162A"/>
    <a:srgbClr val="0B1627"/>
    <a:srgbClr val="F3F3F3"/>
    <a:srgbClr val="0F1940"/>
    <a:srgbClr val="070D19"/>
    <a:srgbClr val="20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9" autoAdjust="0"/>
    <p:restoredTop sz="93208" autoAdjust="0"/>
  </p:normalViewPr>
  <p:slideViewPr>
    <p:cSldViewPr snapToGrid="0" showGuides="1">
      <p:cViewPr>
        <p:scale>
          <a:sx n="66" d="100"/>
          <a:sy n="66" d="100"/>
        </p:scale>
        <p:origin x="138" y="-1182"/>
      </p:cViewPr>
      <p:guideLst>
        <p:guide orient="horz" pos="2028"/>
        <p:guide pos="39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DF084-6545-4202-8FBC-D5A3672F35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EA7A0-1A07-498D-AB28-2B7E28175B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如图是开发过程的一写代码。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8784F-1505-4CB8-AFE4-22FE8BFD4F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6DE5B7-9408-4AD9-9F4A-B07753F41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A7FA8F-20A3-4265-9579-6A8F009ED9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6DE5B7-9408-4AD9-9F4A-B07753F41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A7FA8F-20A3-4265-9579-6A8F009ED9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6DE5B7-9408-4AD9-9F4A-B07753F41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A7FA8F-20A3-4265-9579-6A8F009ED9B7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167040" y="6429313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6DE5B7-9408-4AD9-9F4A-B07753F41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A7FA8F-20A3-4265-9579-6A8F009ED9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6DE5B7-9408-4AD9-9F4A-B07753F41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A7FA8F-20A3-4265-9579-6A8F009ED9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6DE5B7-9408-4AD9-9F4A-B07753F41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A7FA8F-20A3-4265-9579-6A8F009ED9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6DE5B7-9408-4AD9-9F4A-B07753F41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A7FA8F-20A3-4265-9579-6A8F009ED9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6DE5B7-9408-4AD9-9F4A-B07753F41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A7FA8F-20A3-4265-9579-6A8F009ED9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16622" y="238760"/>
            <a:ext cx="351055" cy="264160"/>
            <a:chOff x="6190000" y="665863"/>
            <a:chExt cx="384810" cy="289560"/>
          </a:xfrm>
        </p:grpSpPr>
        <p:sp>
          <p:nvSpPr>
            <p:cNvPr id="8" name="等腰三角形 7"/>
            <p:cNvSpPr/>
            <p:nvPr/>
          </p:nvSpPr>
          <p:spPr>
            <a:xfrm rot="5400000">
              <a:off x="6301760" y="682373"/>
              <a:ext cx="289560" cy="256540"/>
            </a:xfrm>
            <a:prstGeom prst="triangle">
              <a:avLst/>
            </a:prstGeom>
            <a:solidFill>
              <a:srgbClr val="242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6173490" y="682373"/>
              <a:ext cx="289560" cy="256540"/>
            </a:xfrm>
            <a:prstGeom prst="triangle">
              <a:avLst/>
            </a:prstGeom>
            <a:solidFill>
              <a:srgbClr val="37A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9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16.png"/><Relationship Id="rId7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tags" Target="../tags/tag3.xml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1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>
          <a:xfrm>
            <a:off x="391" y="0"/>
            <a:ext cx="12240769" cy="6858000"/>
            <a:chOff x="391" y="0"/>
            <a:chExt cx="12240769" cy="68580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" y="0"/>
              <a:ext cx="12240769" cy="6858000"/>
            </a:xfrm>
            <a:prstGeom prst="rect">
              <a:avLst/>
            </a:prstGeom>
          </p:spPr>
        </p:pic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0" t="43228"/>
            <a:stretch>
              <a:fillRect/>
            </a:stretch>
          </p:blipFill>
          <p:spPr>
            <a:xfrm>
              <a:off x="4437670" y="2964561"/>
              <a:ext cx="7803490" cy="389343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2352609" y="830375"/>
            <a:ext cx="1875155" cy="4407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500" dirty="0">
                <a:solidFill>
                  <a:schemeClr val="bg1">
                    <a:alpha val="90000"/>
                  </a:schemeClr>
                </a:solidFill>
                <a:latin typeface="汉仪大宋繁" panose="02010609000101010101" pitchFamily="49" charset="-122"/>
                <a:ea typeface="汉仪大宋繁" panose="02010609000101010101" pitchFamily="49" charset="-122"/>
              </a:rPr>
              <a:t>浙江理工大学计算机协会</a:t>
            </a:r>
            <a:endParaRPr lang="zh-CN" altLang="en-US" sz="5500" dirty="0">
              <a:solidFill>
                <a:schemeClr val="bg1">
                  <a:alpha val="90000"/>
                </a:schemeClr>
              </a:solidFill>
              <a:latin typeface="汉仪大宋繁" panose="02010609000101010101" pitchFamily="49" charset="-122"/>
              <a:ea typeface="汉仪大宋繁" panose="0201060900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71230" y="6462810"/>
            <a:ext cx="465088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kumimoji="1" lang="en-US" altLang="zh-CN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rPr>
              <a:t>20XX-20XX</a:t>
            </a:r>
            <a:endParaRPr kumimoji="1" lang="en-US" altLang="zh-CN" sz="800" dirty="0">
              <a:solidFill>
                <a:schemeClr val="tx2">
                  <a:lumMod val="60000"/>
                  <a:lumOff val="4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dobe Hebrew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24417" y="2779678"/>
            <a:ext cx="12343568" cy="12528451"/>
            <a:chOff x="4324417" y="2779678"/>
            <a:chExt cx="12343568" cy="12528451"/>
          </a:xfrm>
        </p:grpSpPr>
        <p:sp>
          <p:nvSpPr>
            <p:cNvPr id="49" name="弧形 48"/>
            <p:cNvSpPr/>
            <p:nvPr/>
          </p:nvSpPr>
          <p:spPr>
            <a:xfrm>
              <a:off x="4324417" y="2964561"/>
              <a:ext cx="12343568" cy="12343568"/>
            </a:xfrm>
            <a:prstGeom prst="arc">
              <a:avLst>
                <a:gd name="adj1" fmla="val 12025101"/>
                <a:gd name="adj2" fmla="val 17295845"/>
              </a:avLst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6961014" y="3992159"/>
              <a:ext cx="79029" cy="79029"/>
            </a:xfrm>
            <a:prstGeom prst="ellipse">
              <a:avLst/>
            </a:prstGeom>
            <a:solidFill>
              <a:srgbClr val="2F65C3"/>
            </a:solidFill>
            <a:ln w="6350">
              <a:solidFill>
                <a:srgbClr val="2CA1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6750645" y="3776715"/>
              <a:ext cx="79751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600"/>
              <a:r>
                <a:rPr kumimoji="1" lang="en-US" altLang="zh-CN" sz="800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Adobe Hebrew"/>
                </a:rPr>
                <a:t>182,000</a:t>
              </a:r>
              <a:endParaRPr kumimoji="1" lang="en-US" altLang="zh-CN" sz="800" dirty="0">
                <a:solidFill>
                  <a:schemeClr val="tx1">
                    <a:lumMod val="40000"/>
                    <a:lumOff val="6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9291743" y="2779678"/>
              <a:ext cx="797514" cy="294473"/>
              <a:chOff x="9256248" y="3001707"/>
              <a:chExt cx="797514" cy="294473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9486217" y="3217151"/>
                <a:ext cx="79029" cy="79029"/>
              </a:xfrm>
              <a:prstGeom prst="ellipse">
                <a:avLst/>
              </a:prstGeom>
              <a:solidFill>
                <a:srgbClr val="12265D"/>
              </a:solidFill>
              <a:ln w="6350">
                <a:solidFill>
                  <a:srgbClr val="2CA1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256248" y="3001707"/>
                <a:ext cx="797514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09600"/>
                <a:r>
                  <a:rPr kumimoji="1" lang="en-US" altLang="zh-CN" sz="800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Adobe Hebrew"/>
                  </a:rPr>
                  <a:t>264,000</a:t>
                </a:r>
                <a:endParaRPr kumimoji="1" lang="en-US" altLang="zh-CN" sz="800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Adobe Hebrew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 rot="433811">
            <a:off x="-12220423" y="4902683"/>
            <a:ext cx="24459429" cy="24748934"/>
            <a:chOff x="-4895913" y="5668400"/>
            <a:chExt cx="14985170" cy="15162536"/>
          </a:xfrm>
        </p:grpSpPr>
        <p:sp>
          <p:nvSpPr>
            <p:cNvPr id="64" name="弧形 63"/>
            <p:cNvSpPr/>
            <p:nvPr/>
          </p:nvSpPr>
          <p:spPr>
            <a:xfrm>
              <a:off x="-4895913" y="5845766"/>
              <a:ext cx="14985170" cy="14985170"/>
            </a:xfrm>
            <a:prstGeom prst="arc">
              <a:avLst>
                <a:gd name="adj1" fmla="val 14749636"/>
                <a:gd name="adj2" fmla="val 17201352"/>
              </a:avLst>
            </a:prstGeom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933355" y="5831272"/>
              <a:ext cx="79029" cy="79029"/>
            </a:xfrm>
            <a:prstGeom prst="ellipse">
              <a:avLst/>
            </a:prstGeom>
            <a:solidFill>
              <a:srgbClr val="0B183D"/>
            </a:solidFill>
            <a:ln w="6350">
              <a:solidFill>
                <a:srgbClr val="2CA1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844255" y="5668400"/>
              <a:ext cx="797514" cy="13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600"/>
              <a:r>
                <a:rPr kumimoji="1" lang="en-US" altLang="zh-CN" sz="800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Adobe Hebrew"/>
                </a:rPr>
                <a:t>543,000</a:t>
              </a:r>
              <a:endParaRPr kumimoji="1" lang="en-US" altLang="zh-CN" sz="800" dirty="0">
                <a:solidFill>
                  <a:schemeClr val="tx1">
                    <a:lumMod val="40000"/>
                    <a:lumOff val="6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70965" y="876300"/>
            <a:ext cx="551815" cy="1501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alpha val="82000"/>
                  </a:schemeClr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纳新宣讲</a:t>
            </a:r>
            <a:endParaRPr lang="zh-CN" altLang="en-US" sz="2400" dirty="0">
              <a:solidFill>
                <a:schemeClr val="bg1">
                  <a:alpha val="82000"/>
                </a:schemeClr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 rot="5400000" flipH="1">
            <a:off x="58756" y="2650189"/>
            <a:ext cx="425533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09600"/>
            <a:r>
              <a:rPr kumimoji="1" lang="en-US" altLang="zh-CN" sz="4400" b="1" dirty="0">
                <a:solidFill>
                  <a:prstClr val="white">
                    <a:alpha val="32000"/>
                  </a:prst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Baskerville Old Face" panose="02020602080505020303"/>
              </a:rPr>
              <a:t>ZSTUCA</a:t>
            </a:r>
            <a:endParaRPr kumimoji="1" lang="en-US" altLang="zh-CN" sz="4400" b="1" dirty="0">
              <a:solidFill>
                <a:prstClr val="white">
                  <a:alpha val="32000"/>
                </a:prstClr>
              </a:solidFill>
              <a:latin typeface="PMingLiU-ExtB" panose="02020500000000000000" pitchFamily="18" charset="-120"/>
              <a:ea typeface="PMingLiU-ExtB" panose="02020500000000000000" pitchFamily="18" charset="-120"/>
              <a:cs typeface="Baskerville Old Face" panose="02020602080505020303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36070" y="1866731"/>
            <a:ext cx="14985170" cy="14990224"/>
            <a:chOff x="4336070" y="1866731"/>
            <a:chExt cx="14985170" cy="14990224"/>
          </a:xfrm>
        </p:grpSpPr>
        <p:sp>
          <p:nvSpPr>
            <p:cNvPr id="59" name="弧形 58"/>
            <p:cNvSpPr/>
            <p:nvPr/>
          </p:nvSpPr>
          <p:spPr>
            <a:xfrm>
              <a:off x="4336070" y="1871785"/>
              <a:ext cx="14985170" cy="14985170"/>
            </a:xfrm>
            <a:prstGeom prst="arc">
              <a:avLst>
                <a:gd name="adj1" fmla="val 11923743"/>
                <a:gd name="adj2" fmla="val 16389598"/>
              </a:avLst>
            </a:prstGeom>
            <a:ln w="19050">
              <a:solidFill>
                <a:schemeClr val="accent1">
                  <a:lumMod val="60000"/>
                  <a:lumOff val="40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9655005" y="1866731"/>
              <a:ext cx="797514" cy="294473"/>
              <a:chOff x="9256248" y="3001707"/>
              <a:chExt cx="797514" cy="294473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9486217" y="3217151"/>
                <a:ext cx="79029" cy="79029"/>
              </a:xfrm>
              <a:prstGeom prst="ellipse">
                <a:avLst/>
              </a:prstGeom>
              <a:solidFill>
                <a:srgbClr val="0E183B"/>
              </a:solidFill>
              <a:ln w="19050">
                <a:solidFill>
                  <a:srgbClr val="2CA1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256248" y="3001707"/>
                <a:ext cx="797514" cy="215444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defTabSz="609600"/>
                <a:r>
                  <a:rPr kumimoji="1" lang="en-US" altLang="zh-CN" sz="800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Adobe Hebrew"/>
                  </a:rPr>
                  <a:t>284.000</a:t>
                </a:r>
                <a:endParaRPr kumimoji="1" lang="en-US" altLang="zh-CN" sz="800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Adobe Hebrew"/>
                </a:endParaRPr>
              </a:p>
            </p:txBody>
          </p:sp>
        </p:grpSp>
        <p:sp>
          <p:nvSpPr>
            <p:cNvPr id="39" name="椭圆 38"/>
            <p:cNvSpPr/>
            <p:nvPr/>
          </p:nvSpPr>
          <p:spPr>
            <a:xfrm>
              <a:off x="4941768" y="6168094"/>
              <a:ext cx="180097" cy="180092"/>
            </a:xfrm>
            <a:prstGeom prst="ellipse">
              <a:avLst/>
            </a:prstGeom>
            <a:solidFill>
              <a:srgbClr val="153C7D"/>
            </a:solidFill>
            <a:ln w="19050">
              <a:solidFill>
                <a:srgbClr val="2CA1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-4650916" y="5853463"/>
            <a:ext cx="14985170" cy="15083573"/>
            <a:chOff x="-4803316" y="5701063"/>
            <a:chExt cx="14985170" cy="15083573"/>
          </a:xfrm>
        </p:grpSpPr>
        <p:sp>
          <p:nvSpPr>
            <p:cNvPr id="41" name="弧形 40"/>
            <p:cNvSpPr/>
            <p:nvPr/>
          </p:nvSpPr>
          <p:spPr>
            <a:xfrm>
              <a:off x="-4803316" y="5799466"/>
              <a:ext cx="14985170" cy="14985170"/>
            </a:xfrm>
            <a:prstGeom prst="arc">
              <a:avLst>
                <a:gd name="adj1" fmla="val 14749636"/>
                <a:gd name="adj2" fmla="val 17173028"/>
              </a:avLst>
            </a:prstGeom>
            <a:ln w="19050"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392366" y="5701063"/>
              <a:ext cx="79751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600"/>
              <a:r>
                <a:rPr kumimoji="1" lang="en-US" altLang="zh-CN" sz="800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Adobe Hebrew"/>
                </a:rPr>
                <a:t>123,000</a:t>
              </a:r>
              <a:endParaRPr kumimoji="1" lang="en-US" altLang="zh-CN" sz="800" dirty="0">
                <a:solidFill>
                  <a:schemeClr val="tx1">
                    <a:lumMod val="40000"/>
                    <a:lumOff val="6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928237" y="5948226"/>
              <a:ext cx="79029" cy="79029"/>
            </a:xfrm>
            <a:prstGeom prst="ellipse">
              <a:avLst/>
            </a:prstGeom>
            <a:solidFill>
              <a:srgbClr val="0B183D"/>
            </a:solidFill>
            <a:ln w="6350">
              <a:solidFill>
                <a:srgbClr val="2CA1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45919" y="5747293"/>
              <a:ext cx="79751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600"/>
              <a:r>
                <a:rPr kumimoji="1" lang="en-US" altLang="zh-CN" sz="800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Adobe Hebrew"/>
                </a:rPr>
                <a:t>133,000</a:t>
              </a:r>
              <a:endParaRPr kumimoji="1" lang="en-US" altLang="zh-CN" sz="800" dirty="0">
                <a:solidFill>
                  <a:schemeClr val="tx1">
                    <a:lumMod val="40000"/>
                    <a:lumOff val="6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09535" y="2378075"/>
            <a:ext cx="675005" cy="7620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2020</a:t>
            </a:r>
            <a:endParaRPr lang="zh-CN" altLang="en-US" sz="3200" dirty="0">
              <a:solidFill>
                <a:schemeClr val="tx1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80" y="-103505"/>
            <a:ext cx="4450080" cy="445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0" fill="hold"/>
                                        <p:tgtEl>
                                          <p:spTgt spid="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8838565" cy="12496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0"/>
            <a:ext cx="7810500" cy="5219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75" y="0"/>
            <a:ext cx="5165725" cy="6856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7993" r="28101" b="63231"/>
          <a:stretch>
            <a:fillRect/>
          </a:stretch>
        </p:blipFill>
        <p:spPr>
          <a:xfrm>
            <a:off x="-786765" y="0"/>
            <a:ext cx="7952105" cy="68573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48769" y="0"/>
            <a:ext cx="12240769" cy="2921876"/>
          </a:xfrm>
          <a:custGeom>
            <a:avLst/>
            <a:gdLst>
              <a:gd name="connsiteX0" fmla="*/ 0 w 12240769"/>
              <a:gd name="connsiteY0" fmla="*/ 0 h 2921876"/>
              <a:gd name="connsiteX1" fmla="*/ 12240769 w 12240769"/>
              <a:gd name="connsiteY1" fmla="*/ 0 h 2921876"/>
              <a:gd name="connsiteX2" fmla="*/ 12240769 w 12240769"/>
              <a:gd name="connsiteY2" fmla="*/ 930283 h 2921876"/>
              <a:gd name="connsiteX3" fmla="*/ 12218352 w 12240769"/>
              <a:gd name="connsiteY3" fmla="*/ 957908 h 2921876"/>
              <a:gd name="connsiteX4" fmla="*/ 6120384 w 12240769"/>
              <a:gd name="connsiteY4" fmla="*/ 2921876 h 2921876"/>
              <a:gd name="connsiteX5" fmla="*/ 22416 w 12240769"/>
              <a:gd name="connsiteY5" fmla="*/ 957908 h 2921876"/>
              <a:gd name="connsiteX6" fmla="*/ 0 w 12240769"/>
              <a:gd name="connsiteY6" fmla="*/ 930284 h 2921876"/>
              <a:gd name="connsiteX7" fmla="*/ 0 w 12240769"/>
              <a:gd name="connsiteY7" fmla="*/ 0 h 292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40769" h="2921876">
                <a:moveTo>
                  <a:pt x="0" y="0"/>
                </a:moveTo>
                <a:lnTo>
                  <a:pt x="12240769" y="0"/>
                </a:lnTo>
                <a:lnTo>
                  <a:pt x="12240769" y="930283"/>
                </a:lnTo>
                <a:lnTo>
                  <a:pt x="12218352" y="957908"/>
                </a:lnTo>
                <a:cubicBezTo>
                  <a:pt x="11213678" y="2112050"/>
                  <a:pt x="8861668" y="2921876"/>
                  <a:pt x="6120384" y="2921876"/>
                </a:cubicBezTo>
                <a:cubicBezTo>
                  <a:pt x="3379100" y="2921876"/>
                  <a:pt x="1027090" y="2112050"/>
                  <a:pt x="22416" y="957908"/>
                </a:cubicBezTo>
                <a:lnTo>
                  <a:pt x="0" y="93028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9" name="组合 18"/>
          <p:cNvGrpSpPr/>
          <p:nvPr/>
        </p:nvGrpSpPr>
        <p:grpSpPr>
          <a:xfrm>
            <a:off x="6070855" y="6285484"/>
            <a:ext cx="55626" cy="234695"/>
            <a:chOff x="5984747" y="5129785"/>
            <a:chExt cx="222506" cy="938788"/>
          </a:xfrm>
        </p:grpSpPr>
        <p:sp>
          <p:nvSpPr>
            <p:cNvPr id="16" name="椭圆 15"/>
            <p:cNvSpPr/>
            <p:nvPr/>
          </p:nvSpPr>
          <p:spPr>
            <a:xfrm>
              <a:off x="5984747" y="5487926"/>
              <a:ext cx="222506" cy="222506"/>
            </a:xfrm>
            <a:prstGeom prst="ellipse">
              <a:avLst/>
            </a:prstGeom>
            <a:solidFill>
              <a:srgbClr val="286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984747" y="5129785"/>
              <a:ext cx="222506" cy="222506"/>
            </a:xfrm>
            <a:prstGeom prst="ellipse">
              <a:avLst/>
            </a:prstGeom>
            <a:solidFill>
              <a:srgbClr val="232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984747" y="5846067"/>
              <a:ext cx="222506" cy="222506"/>
            </a:xfrm>
            <a:prstGeom prst="ellipse">
              <a:avLst/>
            </a:prstGeom>
            <a:solidFill>
              <a:srgbClr val="5BB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0">
            <a:off x="1645285" y="1787525"/>
            <a:ext cx="850900" cy="850900"/>
            <a:chOff x="1644978" y="1787739"/>
            <a:chExt cx="851130" cy="851130"/>
          </a:xfrm>
        </p:grpSpPr>
        <p:sp>
          <p:nvSpPr>
            <p:cNvPr id="12" name="椭圆 11"/>
            <p:cNvSpPr/>
            <p:nvPr/>
          </p:nvSpPr>
          <p:spPr>
            <a:xfrm>
              <a:off x="1693747" y="1836508"/>
              <a:ext cx="753592" cy="753592"/>
            </a:xfrm>
            <a:prstGeom prst="ellipse">
              <a:avLst/>
            </a:prstGeom>
            <a:solidFill>
              <a:srgbClr val="242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644978" y="1787739"/>
              <a:ext cx="851130" cy="851130"/>
            </a:xfrm>
            <a:prstGeom prst="ellipse">
              <a:avLst/>
            </a:prstGeom>
            <a:noFill/>
            <a:ln>
              <a:solidFill>
                <a:srgbClr val="5BB8E1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0">
            <a:off x="4163695" y="2238375"/>
            <a:ext cx="1141095" cy="1141095"/>
            <a:chOff x="3901325" y="2179271"/>
            <a:chExt cx="1140942" cy="1140942"/>
          </a:xfrm>
        </p:grpSpPr>
        <p:sp>
          <p:nvSpPr>
            <p:cNvPr id="13" name="椭圆 12"/>
            <p:cNvSpPr/>
            <p:nvPr/>
          </p:nvSpPr>
          <p:spPr>
            <a:xfrm>
              <a:off x="3971925" y="2249871"/>
              <a:ext cx="999742" cy="999742"/>
            </a:xfrm>
            <a:prstGeom prst="ellipse">
              <a:avLst/>
            </a:prstGeom>
            <a:solidFill>
              <a:srgbClr val="242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01325" y="2179271"/>
              <a:ext cx="1140942" cy="1140942"/>
            </a:xfrm>
            <a:prstGeom prst="ellipse">
              <a:avLst/>
            </a:prstGeom>
            <a:noFill/>
            <a:ln>
              <a:solidFill>
                <a:srgbClr val="5BB8E1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0">
            <a:off x="6972300" y="2238375"/>
            <a:ext cx="1141095" cy="1141095"/>
            <a:chOff x="3901325" y="2179271"/>
            <a:chExt cx="1140942" cy="1140942"/>
          </a:xfrm>
        </p:grpSpPr>
        <p:sp>
          <p:nvSpPr>
            <p:cNvPr id="27" name="椭圆 26"/>
            <p:cNvSpPr/>
            <p:nvPr/>
          </p:nvSpPr>
          <p:spPr>
            <a:xfrm>
              <a:off x="3971925" y="2249871"/>
              <a:ext cx="999742" cy="999742"/>
            </a:xfrm>
            <a:prstGeom prst="ellipse">
              <a:avLst/>
            </a:prstGeom>
            <a:solidFill>
              <a:srgbClr val="242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901325" y="2179271"/>
              <a:ext cx="1140942" cy="1140942"/>
            </a:xfrm>
            <a:prstGeom prst="ellipse">
              <a:avLst/>
            </a:prstGeom>
            <a:noFill/>
            <a:ln>
              <a:solidFill>
                <a:srgbClr val="5BB8E1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9780270" y="1787525"/>
            <a:ext cx="850900" cy="850900"/>
            <a:chOff x="1644978" y="1787739"/>
            <a:chExt cx="851130" cy="851130"/>
          </a:xfrm>
        </p:grpSpPr>
        <p:sp>
          <p:nvSpPr>
            <p:cNvPr id="32" name="椭圆 31"/>
            <p:cNvSpPr/>
            <p:nvPr/>
          </p:nvSpPr>
          <p:spPr>
            <a:xfrm>
              <a:off x="1693747" y="1836508"/>
              <a:ext cx="753592" cy="753592"/>
            </a:xfrm>
            <a:prstGeom prst="ellipse">
              <a:avLst/>
            </a:prstGeom>
            <a:solidFill>
              <a:srgbClr val="242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644978" y="1787739"/>
              <a:ext cx="851130" cy="851130"/>
            </a:xfrm>
            <a:prstGeom prst="ellipse">
              <a:avLst/>
            </a:prstGeom>
            <a:noFill/>
            <a:ln>
              <a:solidFill>
                <a:srgbClr val="5BB8E1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椭圆 59"/>
          <p:cNvSpPr/>
          <p:nvPr/>
        </p:nvSpPr>
        <p:spPr>
          <a:xfrm>
            <a:off x="30481" y="6615944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880505" y="2624061"/>
            <a:ext cx="1706880" cy="1878227"/>
            <a:chOff x="3880505" y="2624061"/>
            <a:chExt cx="1706880" cy="1878227"/>
          </a:xfrm>
        </p:grpSpPr>
        <p:sp>
          <p:nvSpPr>
            <p:cNvPr id="63" name="文本框 62"/>
            <p:cNvSpPr txBox="1"/>
            <p:nvPr/>
          </p:nvSpPr>
          <p:spPr>
            <a:xfrm>
              <a:off x="4516704" y="2624061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02</a:t>
              </a:r>
              <a:endPara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880505" y="3795533"/>
              <a:ext cx="1706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办公室</a:t>
              </a:r>
              <a:endParaRPr lang="zh-CN" altLang="en-US" sz="40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26480" y="2653665"/>
            <a:ext cx="3131820" cy="1848485"/>
            <a:chOff x="6126446" y="96033"/>
            <a:chExt cx="3132148" cy="5101037"/>
          </a:xfrm>
        </p:grpSpPr>
        <p:sp>
          <p:nvSpPr>
            <p:cNvPr id="64" name="文本框 63"/>
            <p:cNvSpPr txBox="1"/>
            <p:nvPr/>
          </p:nvSpPr>
          <p:spPr>
            <a:xfrm>
              <a:off x="7285038" y="96033"/>
              <a:ext cx="516503" cy="1016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03</a:t>
              </a:r>
              <a:endPara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126446" y="3246725"/>
              <a:ext cx="3132148" cy="195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软件</a:t>
              </a:r>
              <a:r>
                <a:rPr lang="en-US" altLang="zh-CN" sz="40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研发部</a:t>
              </a:r>
              <a:endParaRPr lang="en-US" altLang="zh-CN" sz="40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95751" y="2028500"/>
            <a:ext cx="2722880" cy="1700427"/>
            <a:chOff x="3364255" y="2805671"/>
            <a:chExt cx="2722880" cy="1700427"/>
          </a:xfrm>
        </p:grpSpPr>
        <p:sp>
          <p:nvSpPr>
            <p:cNvPr id="75" name="文本框 74"/>
            <p:cNvSpPr txBox="1"/>
            <p:nvPr/>
          </p:nvSpPr>
          <p:spPr>
            <a:xfrm>
              <a:off x="4521784" y="2805671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01</a:t>
              </a:r>
              <a:endPara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364255" y="3799343"/>
              <a:ext cx="2722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数字媒体</a:t>
              </a:r>
              <a:r>
                <a:rPr lang="en-US" altLang="zh-CN" sz="40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部</a:t>
              </a:r>
              <a:endParaRPr lang="en-US" altLang="zh-CN" sz="40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932656" y="2028294"/>
            <a:ext cx="2722880" cy="1671852"/>
            <a:chOff x="3403620" y="2806941"/>
            <a:chExt cx="2722880" cy="1671852"/>
          </a:xfrm>
        </p:grpSpPr>
        <p:sp>
          <p:nvSpPr>
            <p:cNvPr id="78" name="文本框 77"/>
            <p:cNvSpPr txBox="1"/>
            <p:nvPr/>
          </p:nvSpPr>
          <p:spPr>
            <a:xfrm>
              <a:off x="4459554" y="2806941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04</a:t>
              </a:r>
              <a:endPara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3403620" y="3772038"/>
              <a:ext cx="2722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硬件研发部</a:t>
              </a:r>
              <a:endParaRPr lang="zh-CN" altLang="en-US" sz="40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77050" y="380423"/>
            <a:ext cx="1868382" cy="768526"/>
            <a:chOff x="5177050" y="380423"/>
            <a:chExt cx="1868382" cy="768526"/>
          </a:xfrm>
        </p:grpSpPr>
        <p:sp>
          <p:nvSpPr>
            <p:cNvPr id="66" name="文本框 65"/>
            <p:cNvSpPr txBox="1"/>
            <p:nvPr/>
          </p:nvSpPr>
          <p:spPr>
            <a:xfrm>
              <a:off x="5241820" y="380423"/>
              <a:ext cx="173037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组成</a:t>
              </a:r>
              <a:endParaRPr lang="zh-CN" altLang="en-US" sz="4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5177050" y="1148949"/>
              <a:ext cx="1868382" cy="0"/>
            </a:xfrm>
            <a:prstGeom prst="line">
              <a:avLst/>
            </a:prstGeom>
            <a:ln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4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4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19050" y="11058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3995" y="241935"/>
            <a:ext cx="8925560" cy="2094299"/>
            <a:chOff x="538350" y="2804081"/>
            <a:chExt cx="4679950" cy="635020"/>
          </a:xfrm>
        </p:grpSpPr>
        <p:sp>
          <p:nvSpPr>
            <p:cNvPr id="7" name="文本框 6"/>
            <p:cNvSpPr txBox="1"/>
            <p:nvPr/>
          </p:nvSpPr>
          <p:spPr>
            <a:xfrm>
              <a:off x="538350" y="2804081"/>
              <a:ext cx="4679950" cy="438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37A6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你猜我要说数字媒体部？我就不  </a:t>
              </a:r>
              <a:endParaRPr lang="zh-CN" altLang="en-US" sz="4400" b="1" dirty="0">
                <a:solidFill>
                  <a:srgbClr val="37A6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zh-CN" altLang="en-US" sz="4400" b="1" dirty="0">
                  <a:solidFill>
                    <a:srgbClr val="37A6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主席团了解一下啊</a:t>
              </a:r>
              <a:endParaRPr lang="zh-CN" altLang="en-US" sz="4400" b="1" dirty="0">
                <a:solidFill>
                  <a:srgbClr val="37A6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H="1" flipV="1">
              <a:off x="4164499" y="3119218"/>
              <a:ext cx="545544" cy="24216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24581" y="3299509"/>
              <a:ext cx="4593719" cy="139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37A6F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少年你还是太年轻了啊</a:t>
              </a:r>
              <a:endParaRPr lang="zh-CN" altLang="en-US" sz="2400" dirty="0">
                <a:solidFill>
                  <a:srgbClr val="37A6F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8045" y="3178811"/>
            <a:ext cx="2973705" cy="1142366"/>
            <a:chOff x="3058163" y="2680848"/>
            <a:chExt cx="2973877" cy="431479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3058163" y="2680848"/>
              <a:ext cx="1905" cy="43147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3550460" y="2973170"/>
              <a:ext cx="2481580" cy="13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狗粮生产者（并不是）</a:t>
              </a:r>
              <a:endParaRPr lang="zh-CN" altLang="en-US" b="1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166119" y="2680849"/>
              <a:ext cx="2656359" cy="197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42D52"/>
                  </a:solidFill>
                </a:rPr>
                <a:t>会长</a:t>
              </a:r>
              <a:r>
                <a:rPr lang="en-US" altLang="zh-CN" sz="2800" b="1" dirty="0">
                  <a:solidFill>
                    <a:srgbClr val="242D52"/>
                  </a:solidFill>
                </a:rPr>
                <a:t>	    </a:t>
              </a:r>
              <a:r>
                <a:rPr lang="zh-CN" altLang="en-US" sz="2800" b="1" dirty="0">
                  <a:solidFill>
                    <a:srgbClr val="242D52"/>
                  </a:solidFill>
                </a:rPr>
                <a:t>张子岳</a:t>
              </a:r>
              <a:endParaRPr lang="zh-CN" altLang="en-US" sz="2800" b="1" dirty="0">
                <a:solidFill>
                  <a:srgbClr val="242D52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06130" y="3277791"/>
            <a:ext cx="2990681" cy="1087834"/>
            <a:chOff x="9337040" y="2880281"/>
            <a:chExt cx="2990681" cy="108783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9337040" y="2884170"/>
              <a:ext cx="0" cy="108394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9481016" y="2880281"/>
              <a:ext cx="2846705" cy="995760"/>
              <a:chOff x="9481016" y="2880281"/>
              <a:chExt cx="2846705" cy="995760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9481016" y="2880281"/>
                <a:ext cx="2846705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242D52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副会长     牟</a:t>
                </a:r>
                <a:r>
                  <a:rPr lang="zh-CN" altLang="en-US" sz="2800" b="1" dirty="0">
                    <a:solidFill>
                      <a:srgbClr val="242D52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贤遒</a:t>
                </a:r>
                <a:endParaRPr lang="zh-CN" altLang="en-US" sz="2800" b="1" dirty="0">
                  <a:solidFill>
                    <a:srgbClr val="242D52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059431" y="3507741"/>
                <a:ext cx="2268142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242D5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女装大佬（更不是</a:t>
                </a:r>
                <a:r>
                  <a:rPr lang="zh-CN" altLang="en-US" b="1" dirty="0">
                    <a:solidFill>
                      <a:srgbClr val="242D5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）</a:t>
                </a:r>
                <a:endParaRPr lang="zh-CN" altLang="en-US" b="1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424045" y="3178810"/>
            <a:ext cx="3686810" cy="1142054"/>
            <a:chOff x="6670043" y="2804081"/>
            <a:chExt cx="3686810" cy="917840"/>
          </a:xfrm>
        </p:grpSpPr>
        <p:sp>
          <p:nvSpPr>
            <p:cNvPr id="9" name="文本框 8"/>
            <p:cNvSpPr txBox="1"/>
            <p:nvPr/>
          </p:nvSpPr>
          <p:spPr>
            <a:xfrm>
              <a:off x="6816093" y="2804081"/>
              <a:ext cx="3540760" cy="41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42D52"/>
                  </a:solidFill>
                  <a:latin typeface="+mj-ea"/>
                  <a:ea typeface="+mj-ea"/>
                  <a:cs typeface="+mj-ea"/>
                </a:rPr>
                <a:t>常务副会长</a:t>
              </a:r>
              <a:r>
                <a:rPr lang="en-US" altLang="zh-CN" sz="2800" b="1" dirty="0">
                  <a:solidFill>
                    <a:srgbClr val="242D52"/>
                  </a:solidFill>
                  <a:latin typeface="+mj-ea"/>
                  <a:ea typeface="+mj-ea"/>
                  <a:cs typeface="+mj-ea"/>
                </a:rPr>
                <a:t>	    </a:t>
              </a:r>
              <a:r>
                <a:rPr lang="zh-CN" altLang="en-US" sz="2800" b="1" dirty="0">
                  <a:solidFill>
                    <a:srgbClr val="242D52"/>
                  </a:solidFill>
                  <a:latin typeface="+mj-ea"/>
                  <a:ea typeface="+mj-ea"/>
                  <a:cs typeface="+mj-ea"/>
                </a:rPr>
                <a:t>蔡诗博</a:t>
              </a:r>
              <a:endParaRPr lang="zh-CN" altLang="en-US" sz="2800" b="1" dirty="0">
                <a:solidFill>
                  <a:srgbClr val="242D52"/>
                </a:solidFill>
                <a:latin typeface="+mj-ea"/>
                <a:ea typeface="+mj-ea"/>
                <a:cs typeface="+mj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088330" y="3425928"/>
              <a:ext cx="2268142" cy="295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憨憨直男（也不是</a:t>
              </a:r>
              <a:r>
                <a:rPr lang="zh-CN" altLang="en-US" b="1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）</a:t>
              </a:r>
              <a:endParaRPr lang="zh-CN" altLang="en-US" b="1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6670043" y="2883693"/>
              <a:ext cx="0" cy="81806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C93DFCD08CD7644C4F30C00EF6DDE841"/>
          <p:cNvPicPr>
            <a:picLocks noChangeAspect="1"/>
          </p:cNvPicPr>
          <p:nvPr/>
        </p:nvPicPr>
        <p:blipFill>
          <a:blip r:embed="rId2"/>
          <a:srcRect l="19336"/>
          <a:stretch>
            <a:fillRect/>
          </a:stretch>
        </p:blipFill>
        <p:spPr>
          <a:xfrm>
            <a:off x="920115" y="2399665"/>
            <a:ext cx="3361690" cy="4167505"/>
          </a:xfrm>
          <a:prstGeom prst="rect">
            <a:avLst/>
          </a:prstGeom>
        </p:spPr>
      </p:pic>
      <p:pic>
        <p:nvPicPr>
          <p:cNvPr id="15" name="图片 14" descr="BC551496FE486C1ECEDE0F6BDF28AB4C"/>
          <p:cNvPicPr>
            <a:picLocks noChangeAspect="1"/>
          </p:cNvPicPr>
          <p:nvPr/>
        </p:nvPicPr>
        <p:blipFill>
          <a:blip r:embed="rId3"/>
          <a:srcRect b="25981"/>
          <a:stretch>
            <a:fillRect/>
          </a:stretch>
        </p:blipFill>
        <p:spPr>
          <a:xfrm>
            <a:off x="4424045" y="2548890"/>
            <a:ext cx="3761740" cy="4018280"/>
          </a:xfrm>
          <a:prstGeom prst="rect">
            <a:avLst/>
          </a:prstGeom>
        </p:spPr>
      </p:pic>
      <p:pic>
        <p:nvPicPr>
          <p:cNvPr id="13" name="图片 12" descr="5EB9871EA448B0C9AD93331307BDEEF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130" y="2164715"/>
            <a:ext cx="3331845" cy="44024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2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969557" y="1987372"/>
            <a:ext cx="5301845" cy="5301845"/>
          </a:xfrm>
          <a:prstGeom prst="ellipse">
            <a:avLst/>
          </a:prstGeom>
          <a:gradFill>
            <a:gsLst>
              <a:gs pos="15000">
                <a:srgbClr val="242D52"/>
              </a:gs>
              <a:gs pos="100000">
                <a:srgbClr val="0070C0"/>
              </a:gs>
            </a:gsLst>
            <a:lin ang="16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2958573">
            <a:off x="7442494" y="1138662"/>
            <a:ext cx="2030237" cy="2058169"/>
          </a:xfrm>
          <a:prstGeom prst="ellipse">
            <a:avLst/>
          </a:prstGeom>
          <a:solidFill>
            <a:schemeClr val="bg1">
              <a:alpha val="22000"/>
            </a:schemeClr>
          </a:solidFill>
          <a:ln>
            <a:noFill/>
          </a:ln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161429" y="4659625"/>
            <a:ext cx="1709013" cy="1709013"/>
          </a:xfrm>
          <a:prstGeom prst="ellipse">
            <a:avLst/>
          </a:prstGeom>
          <a:gradFill>
            <a:gsLst>
              <a:gs pos="27000">
                <a:srgbClr val="0E629B">
                  <a:alpha val="90000"/>
                </a:srgbClr>
              </a:gs>
              <a:gs pos="100000">
                <a:srgbClr val="3ECAFB"/>
              </a:gs>
            </a:gsLst>
            <a:lin ang="186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5497052">
            <a:off x="-649455" y="5716570"/>
            <a:ext cx="1546259" cy="15462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65493" y="844978"/>
            <a:ext cx="2645187" cy="2645189"/>
            <a:chOff x="7687417" y="1733196"/>
            <a:chExt cx="2645187" cy="2645189"/>
          </a:xfrm>
        </p:grpSpPr>
        <p:sp>
          <p:nvSpPr>
            <p:cNvPr id="3" name="椭圆 2"/>
            <p:cNvSpPr/>
            <p:nvPr/>
          </p:nvSpPr>
          <p:spPr>
            <a:xfrm rot="18643970">
              <a:off x="8078874" y="2124713"/>
              <a:ext cx="2249801" cy="2249801"/>
            </a:xfrm>
            <a:prstGeom prst="ellipse">
              <a:avLst/>
            </a:prstGeom>
            <a:gradFill>
              <a:gsLst>
                <a:gs pos="29000">
                  <a:srgbClr val="00B0F0">
                    <a:alpha val="79000"/>
                  </a:srgbClr>
                </a:gs>
                <a:gs pos="100000">
                  <a:schemeClr val="accent1">
                    <a:lumMod val="40000"/>
                    <a:lumOff val="60000"/>
                    <a:alpha val="75000"/>
                  </a:schemeClr>
                </a:gs>
              </a:gsLst>
              <a:lin ang="186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2958573">
              <a:off x="7687416" y="1733197"/>
              <a:ext cx="2645189" cy="2645187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  <a:effectLst>
              <a:softEdge rad="685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/>
          <p:cNvSpPr/>
          <p:nvPr/>
        </p:nvSpPr>
        <p:spPr>
          <a:xfrm rot="2958573">
            <a:off x="2911131" y="3874853"/>
            <a:ext cx="2102538" cy="2102536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>
            <a:softEdge rad="787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3708400" y="2054225"/>
            <a:ext cx="292798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047615" y="5427980"/>
            <a:ext cx="338709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61505" y="987108"/>
            <a:ext cx="35509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00B0F0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主要职责</a:t>
            </a:r>
            <a:endParaRPr lang="zh-CN" altLang="en-US" sz="6600" b="1" dirty="0">
              <a:solidFill>
                <a:srgbClr val="00B0F0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65540" y="4659313"/>
            <a:ext cx="24282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105D93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现役人员</a:t>
            </a:r>
            <a:endParaRPr lang="zh-CN" altLang="en-US" sz="4400" b="1" dirty="0">
              <a:solidFill>
                <a:srgbClr val="105D93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31970" y="2094230"/>
            <a:ext cx="68033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负责黑科技软件和优质电影的推荐，通过Pr软件剪辑制作短视频发布在公众号等平台；学习视频的制作以及剪辑的一些相关的知识，还可以认识到许多奇妙的黑科技软件。</a:t>
            </a:r>
            <a:r>
              <a:rPr lang="zh-CN" altLang="en-US" sz="20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同时</a:t>
            </a:r>
            <a:r>
              <a:rPr lang="en-US" altLang="zh-CN" sz="20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负责协会的外宣工作</a:t>
            </a:r>
            <a:r>
              <a:rPr lang="zh-CN" sz="2000" dirty="0">
                <a:solidFill>
                  <a:srgbClr val="00B0F0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，</a:t>
            </a:r>
            <a:r>
              <a:rPr lang="en-US" altLang="zh-CN" sz="20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包括活动前宣传稿的撰写，海报的设计。活动中的拍照记录，协助管理；活动后的通讯稿撰写。此外，协会微信公众平台的建设也是宣传的重要部分，包括活动预告的推送，活动总结的推送等等。</a:t>
            </a:r>
            <a:endParaRPr lang="en-US" altLang="zh-CN" sz="2000" dirty="0">
              <a:solidFill>
                <a:srgbClr val="00B0F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47615" y="5575935"/>
            <a:ext cx="6694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5D9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部长：杨涛</a:t>
            </a:r>
            <a:r>
              <a:rPr lang="en-US" altLang="zh-CN" sz="2400" dirty="0">
                <a:solidFill>
                  <a:srgbClr val="105D9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zh-CN" altLang="en-US" sz="2400" dirty="0">
                <a:solidFill>
                  <a:srgbClr val="105D9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副部长：高程程、张载平</a:t>
            </a:r>
            <a:endParaRPr lang="zh-CN" altLang="en-US" sz="2400" dirty="0">
              <a:solidFill>
                <a:srgbClr val="105D9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CN" sz="2400" dirty="0">
              <a:solidFill>
                <a:srgbClr val="105D9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 rot="15497052">
            <a:off x="10591240" y="-283520"/>
            <a:ext cx="2041375" cy="2041375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466215" y="2376170"/>
            <a:ext cx="1013460" cy="3992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5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+mn-ea"/>
                <a:cs typeface="Segoe UI" panose="020B0502040204020203" pitchFamily="34" charset="0"/>
              </a:rPr>
              <a:t>数字媒体部</a:t>
            </a:r>
            <a:endParaRPr lang="zh-CN" altLang="en-US" sz="54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42913" y="208718"/>
            <a:ext cx="1000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ZSTUCA</a:t>
            </a:r>
            <a:endParaRPr lang="en-US" dirty="0">
              <a:solidFill>
                <a:srgbClr val="242D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7.40741E-7 L 0.01684 0.0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32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6" grpId="1" animBg="1"/>
      <p:bldP spid="9" grpId="0" bldLvl="0" animBg="1"/>
      <p:bldP spid="23" grpId="0"/>
      <p:bldP spid="24" grpId="0"/>
      <p:bldP spid="26" grpId="0"/>
      <p:bldP spid="27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131443"/>
            <a:ext cx="12174645" cy="68580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4480" y="7620"/>
            <a:ext cx="8035925" cy="88842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830" y="131445"/>
            <a:ext cx="7818120" cy="70986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2913" y="1025660"/>
            <a:ext cx="3529012" cy="54640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26"/>
          <p:cNvSpPr/>
          <p:nvPr/>
        </p:nvSpPr>
        <p:spPr bwMode="auto">
          <a:xfrm>
            <a:off x="1524794" y="2114514"/>
            <a:ext cx="1365249" cy="1314486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rgbClr val="134F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0069" y="3862330"/>
            <a:ext cx="26974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134F88"/>
                </a:solidFill>
              </a:rPr>
              <a:t>办公室</a:t>
            </a:r>
            <a:endParaRPr lang="zh-CN" altLang="en-US" sz="6600" b="1" dirty="0">
              <a:solidFill>
                <a:srgbClr val="134F88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745" y="4934892"/>
            <a:ext cx="285453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32F5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幕后大佬</a:t>
            </a:r>
            <a:endParaRPr lang="zh-CN" altLang="en-US" sz="4800" dirty="0">
              <a:solidFill>
                <a:srgbClr val="232F5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71550" y="4876800"/>
            <a:ext cx="2552902" cy="0"/>
          </a:xfrm>
          <a:prstGeom prst="line">
            <a:avLst/>
          </a:prstGeom>
          <a:ln>
            <a:solidFill>
              <a:srgbClr val="134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707226" y="1103776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134F88"/>
                </a:solidFill>
              </a:rPr>
              <a:t>主要职责</a:t>
            </a:r>
            <a:endParaRPr lang="zh-CN" altLang="en-US" sz="4000" dirty="0">
              <a:solidFill>
                <a:srgbClr val="134F88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24354" y="1917507"/>
            <a:ext cx="70834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err="1">
                <a:solidFill>
                  <a:srgbClr val="134F88"/>
                </a:solidFill>
              </a:rPr>
              <a:t>活动安排</a:t>
            </a:r>
            <a:r>
              <a:rPr lang="en-US" altLang="zh-CN" sz="3200" b="1" dirty="0" err="1">
                <a:solidFill>
                  <a:srgbClr val="134F88"/>
                </a:solidFill>
              </a:rPr>
              <a:t>|</a:t>
            </a:r>
            <a:r>
              <a:rPr lang="zh-CN" altLang="en-US" sz="3200" b="1" dirty="0" err="1">
                <a:solidFill>
                  <a:srgbClr val="134F88"/>
                </a:solidFill>
              </a:rPr>
              <a:t>外联工作</a:t>
            </a:r>
            <a:r>
              <a:rPr lang="en-US" altLang="zh-CN" sz="3200" b="1" dirty="0" err="1">
                <a:solidFill>
                  <a:srgbClr val="134F88"/>
                </a:solidFill>
              </a:rPr>
              <a:t>|</a:t>
            </a:r>
            <a:r>
              <a:rPr lang="zh-CN" altLang="en-US" sz="3200" b="1" dirty="0" err="1">
                <a:solidFill>
                  <a:srgbClr val="134F88"/>
                </a:solidFill>
              </a:rPr>
              <a:t>财务管理</a:t>
            </a:r>
            <a:r>
              <a:rPr lang="en-US" altLang="zh-CN" sz="3200" b="1" dirty="0" err="1">
                <a:solidFill>
                  <a:srgbClr val="134F88"/>
                </a:solidFill>
              </a:rPr>
              <a:t>|</a:t>
            </a:r>
            <a:r>
              <a:rPr lang="zh-CN" altLang="en-US" sz="3200" b="1" dirty="0" err="1">
                <a:solidFill>
                  <a:srgbClr val="134F88"/>
                </a:solidFill>
              </a:rPr>
              <a:t>技术支持</a:t>
            </a:r>
            <a:endParaRPr lang="zh-CN" altLang="en-US" sz="3200" b="1" dirty="0" err="1">
              <a:solidFill>
                <a:srgbClr val="134F88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24371" y="2911301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134F88"/>
                </a:solidFill>
              </a:rPr>
              <a:t>现役人员</a:t>
            </a:r>
            <a:endParaRPr lang="zh-CN" altLang="en-US" sz="4000" b="1" dirty="0">
              <a:solidFill>
                <a:srgbClr val="134F88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24400" y="3728278"/>
            <a:ext cx="70246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32F5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主任：刘辰萱</a:t>
            </a:r>
            <a:r>
              <a:rPr lang="en-US" altLang="zh-CN" sz="2800" dirty="0">
                <a:solidFill>
                  <a:srgbClr val="232F5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zh-CN" altLang="en-US" sz="2800" dirty="0">
                <a:solidFill>
                  <a:srgbClr val="232F5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副主任：张艳</a:t>
            </a:r>
            <a:endParaRPr lang="zh-CN" altLang="en-US" sz="2800" dirty="0">
              <a:solidFill>
                <a:srgbClr val="232F5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4817272" y="4591050"/>
            <a:ext cx="2556095" cy="13525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859713" y="4574379"/>
            <a:ext cx="3265487" cy="1388272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42913" y="208718"/>
            <a:ext cx="1000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ZSTUCA</a:t>
            </a:r>
            <a:endParaRPr lang="en-US" dirty="0">
              <a:solidFill>
                <a:srgbClr val="242D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89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89"/>
                            </p:stCondLst>
                            <p:childTnLst>
                              <p:par>
                                <p:cTn id="3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9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79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79"/>
                            </p:stCondLst>
                            <p:childTnLst>
                              <p:par>
                                <p:cTn id="4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42913" y="368300"/>
            <a:ext cx="11306175" cy="6121400"/>
          </a:xfrm>
          <a:prstGeom prst="rect">
            <a:avLst/>
          </a:prstGeom>
          <a:blipFill>
            <a:blip r:embed="rId1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717831" y="1849438"/>
            <a:ext cx="2800350" cy="2800350"/>
            <a:chOff x="8458200" y="628650"/>
            <a:chExt cx="2800350" cy="28003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弧形 2"/>
            <p:cNvSpPr/>
            <p:nvPr/>
          </p:nvSpPr>
          <p:spPr>
            <a:xfrm rot="16200000">
              <a:off x="8458200" y="628650"/>
              <a:ext cx="2800350" cy="2800350"/>
            </a:xfrm>
            <a:prstGeom prst="arc">
              <a:avLst>
                <a:gd name="adj1" fmla="val 16200000"/>
                <a:gd name="adj2" fmla="val 2063351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弧形 3"/>
            <p:cNvSpPr/>
            <p:nvPr/>
          </p:nvSpPr>
          <p:spPr>
            <a:xfrm rot="16200000">
              <a:off x="8458200" y="628650"/>
              <a:ext cx="2800350" cy="2800350"/>
            </a:xfrm>
            <a:prstGeom prst="arc">
              <a:avLst>
                <a:gd name="adj1" fmla="val 2695987"/>
                <a:gd name="adj2" fmla="val 8404188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/>
            <p:nvPr/>
          </p:nvSpPr>
          <p:spPr>
            <a:xfrm rot="16200000">
              <a:off x="8458200" y="628650"/>
              <a:ext cx="2800350" cy="2800350"/>
            </a:xfrm>
            <a:prstGeom prst="arc">
              <a:avLst>
                <a:gd name="adj1" fmla="val 9273960"/>
                <a:gd name="adj2" fmla="val 15286115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4717831" y="1835675"/>
            <a:ext cx="2800350" cy="2800348"/>
          </a:xfrm>
          <a:prstGeom prst="ellipse">
            <a:avLst/>
          </a:prstGeom>
          <a:gradFill>
            <a:gsLst>
              <a:gs pos="15000">
                <a:srgbClr val="242D52"/>
              </a:gs>
              <a:gs pos="100000">
                <a:srgbClr val="0070C0"/>
              </a:gs>
            </a:gsLst>
            <a:lin ang="16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7710805" y="3310425"/>
            <a:ext cx="1091565" cy="0"/>
          </a:xfrm>
          <a:prstGeom prst="line">
            <a:avLst/>
          </a:prstGeom>
          <a:ln>
            <a:solidFill>
              <a:srgbClr val="27527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3640773" y="2700825"/>
            <a:ext cx="1091565" cy="0"/>
          </a:xfrm>
          <a:prstGeom prst="line">
            <a:avLst/>
          </a:prstGeom>
          <a:ln>
            <a:solidFill>
              <a:srgbClr val="27527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77474" y="4761083"/>
            <a:ext cx="0" cy="671345"/>
          </a:xfrm>
          <a:prstGeom prst="line">
            <a:avLst/>
          </a:prstGeom>
          <a:ln>
            <a:solidFill>
              <a:srgbClr val="27527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06263" y="2557706"/>
            <a:ext cx="2224405" cy="971885"/>
            <a:chOff x="5032933" y="2906956"/>
            <a:chExt cx="2224405" cy="971885"/>
          </a:xfrm>
        </p:grpSpPr>
        <p:sp>
          <p:nvSpPr>
            <p:cNvPr id="13" name="Freeform 172"/>
            <p:cNvSpPr/>
            <p:nvPr/>
          </p:nvSpPr>
          <p:spPr bwMode="auto">
            <a:xfrm>
              <a:off x="6217318" y="2906956"/>
              <a:ext cx="118282" cy="119398"/>
            </a:xfrm>
            <a:custGeom>
              <a:avLst/>
              <a:gdLst>
                <a:gd name="T0" fmla="*/ 78 w 106"/>
                <a:gd name="T1" fmla="*/ 107 h 107"/>
                <a:gd name="T2" fmla="*/ 106 w 106"/>
                <a:gd name="T3" fmla="*/ 0 h 107"/>
                <a:gd name="T4" fmla="*/ 0 w 106"/>
                <a:gd name="T5" fmla="*/ 31 h 107"/>
                <a:gd name="T6" fmla="*/ 78 w 106"/>
                <a:gd name="T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107">
                  <a:moveTo>
                    <a:pt x="78" y="107"/>
                  </a:moveTo>
                  <a:lnTo>
                    <a:pt x="106" y="0"/>
                  </a:lnTo>
                  <a:lnTo>
                    <a:pt x="0" y="31"/>
                  </a:lnTo>
                  <a:lnTo>
                    <a:pt x="78" y="1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032933" y="3295276"/>
              <a:ext cx="222440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软件研发部</a:t>
              </a:r>
              <a:endParaRPr lang="zh-CN" alt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3698876" y="2182665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rgbClr val="2752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75275"/>
                </a:solidFill>
              </a:rPr>
              <a:t>1</a:t>
            </a:r>
            <a:endParaRPr lang="zh-CN" altLang="en-US" sz="1400" dirty="0">
              <a:solidFill>
                <a:srgbClr val="275275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123586" y="4781459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rgbClr val="2752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75275"/>
                </a:solidFill>
              </a:rPr>
              <a:t>2</a:t>
            </a:r>
            <a:endParaRPr lang="zh-CN" altLang="en-US" sz="1400" dirty="0">
              <a:solidFill>
                <a:srgbClr val="275275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136573" y="2799786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rgbClr val="2752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75275"/>
                </a:solidFill>
              </a:rPr>
              <a:t>3</a:t>
            </a:r>
            <a:endParaRPr lang="zh-CN" altLang="en-US" sz="1400" dirty="0">
              <a:solidFill>
                <a:srgbClr val="275275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651115" y="3333115"/>
            <a:ext cx="3720465" cy="1202286"/>
            <a:chOff x="7650970" y="3333385"/>
            <a:chExt cx="3720258" cy="492829"/>
          </a:xfrm>
        </p:grpSpPr>
        <p:sp>
          <p:nvSpPr>
            <p:cNvPr id="29" name="文本框 28"/>
            <p:cNvSpPr txBox="1"/>
            <p:nvPr/>
          </p:nvSpPr>
          <p:spPr>
            <a:xfrm>
              <a:off x="7650970" y="3333385"/>
              <a:ext cx="3674745" cy="23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真正的大佬聚集地</a:t>
              </a:r>
              <a:endParaRPr lang="zh-CN" altLang="en-US" sz="3200" b="1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650970" y="3612253"/>
              <a:ext cx="3720258" cy="213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总之随便骚扰就是了</a:t>
              </a:r>
              <a:endParaRPr lang="zh-CN" altLang="en-US" sz="28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1025" y="2700655"/>
            <a:ext cx="4572635" cy="2974924"/>
            <a:chOff x="1038118" y="2799786"/>
            <a:chExt cx="3803588" cy="869728"/>
          </a:xfrm>
        </p:grpSpPr>
        <p:sp>
          <p:nvSpPr>
            <p:cNvPr id="31" name="文本框 30"/>
            <p:cNvSpPr txBox="1"/>
            <p:nvPr/>
          </p:nvSpPr>
          <p:spPr>
            <a:xfrm>
              <a:off x="2670749" y="2799786"/>
              <a:ext cx="2170957" cy="1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主要职责</a:t>
              </a:r>
              <a:endParaRPr lang="zh-CN" altLang="en-US" sz="3600" b="1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38118" y="3013076"/>
              <a:ext cx="3520852" cy="65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主要负责微信小程序开发，网页前端设计。研究相关的技术做出协会的小程序。设计学习网页前端技术。</a:t>
              </a:r>
              <a:endParaRPr lang="en-US" altLang="zh-CN" sz="28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r"/>
              <a:r>
                <a:rPr lang="en-US" altLang="zh-CN" sz="28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altLang="zh-CN" sz="28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42633" y="5432425"/>
            <a:ext cx="8207407" cy="985515"/>
            <a:chOff x="3858804" y="5462676"/>
            <a:chExt cx="4024483" cy="767124"/>
          </a:xfrm>
        </p:grpSpPr>
        <p:sp>
          <p:nvSpPr>
            <p:cNvPr id="33" name="文本框 32"/>
            <p:cNvSpPr txBox="1"/>
            <p:nvPr/>
          </p:nvSpPr>
          <p:spPr>
            <a:xfrm>
              <a:off x="3858804" y="5462676"/>
              <a:ext cx="1808480" cy="45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现役人员</a:t>
              </a:r>
              <a:endParaRPr lang="zh-CN" altLang="en-US" sz="3200" b="1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163029" y="5823499"/>
              <a:ext cx="3720258" cy="40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部长：牟贤遒</a:t>
              </a:r>
              <a:r>
                <a:rPr lang="en-US" altLang="zh-CN" sz="28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	</a:t>
              </a:r>
              <a:r>
                <a:rPr lang="zh-CN" altLang="en-US" sz="2800" dirty="0">
                  <a:solidFill>
                    <a:srgbClr val="242D5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副部长：周鸿义、魏震</a:t>
              </a:r>
              <a:endParaRPr lang="zh-CN" altLang="en-US" sz="28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42913" y="208718"/>
            <a:ext cx="1000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ZSTUCA</a:t>
            </a:r>
            <a:endParaRPr lang="en-US" dirty="0">
              <a:solidFill>
                <a:srgbClr val="242D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16622" y="238760"/>
            <a:ext cx="351055" cy="264160"/>
            <a:chOff x="6190000" y="665863"/>
            <a:chExt cx="384810" cy="289560"/>
          </a:xfrm>
        </p:grpSpPr>
        <p:sp>
          <p:nvSpPr>
            <p:cNvPr id="40" name="等腰三角形 39"/>
            <p:cNvSpPr/>
            <p:nvPr/>
          </p:nvSpPr>
          <p:spPr>
            <a:xfrm rot="5400000">
              <a:off x="6301760" y="682373"/>
              <a:ext cx="289560" cy="256540"/>
            </a:xfrm>
            <a:prstGeom prst="triangle">
              <a:avLst/>
            </a:prstGeom>
            <a:solidFill>
              <a:srgbClr val="242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6173490" y="682373"/>
              <a:ext cx="289560" cy="256540"/>
            </a:xfrm>
            <a:prstGeom prst="triangle">
              <a:avLst/>
            </a:prstGeom>
            <a:solidFill>
              <a:srgbClr val="37A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912" y="662909"/>
            <a:ext cx="11306175" cy="3543300"/>
          </a:xfrm>
          <a:prstGeom prst="rect">
            <a:avLst/>
          </a:prstGeom>
          <a:gradFill>
            <a:gsLst>
              <a:gs pos="15000">
                <a:srgbClr val="242D52"/>
              </a:gs>
              <a:gs pos="100000">
                <a:srgbClr val="0070C0"/>
              </a:gs>
            </a:gsLst>
            <a:lin ang="16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42913" y="208718"/>
            <a:ext cx="1000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ZSTUCA</a:t>
            </a:r>
            <a:endParaRPr lang="en-US" dirty="0">
              <a:solidFill>
                <a:srgbClr val="242D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533650" y="1863090"/>
            <a:ext cx="11400790" cy="101473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+mn-ea"/>
                <a:cs typeface="Segoe UI" panose="020B0502040204020203" pitchFamily="34" charset="0"/>
              </a:rPr>
              <a:t>给你们看看这群大佬</a:t>
            </a:r>
            <a:endParaRPr lang="zh-CN" altLang="en-US" sz="60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0"/>
            <a:ext cx="11994515" cy="67475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635"/>
            <a:ext cx="6346825" cy="685736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912" y="662909"/>
            <a:ext cx="11306175" cy="3543300"/>
          </a:xfrm>
          <a:prstGeom prst="rect">
            <a:avLst/>
          </a:prstGeom>
          <a:gradFill>
            <a:gsLst>
              <a:gs pos="15000">
                <a:srgbClr val="242D52"/>
              </a:gs>
              <a:gs pos="100000">
                <a:srgbClr val="0070C0"/>
              </a:gs>
            </a:gsLst>
            <a:lin ang="16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42913" y="208718"/>
            <a:ext cx="1000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ZSTUCA</a:t>
            </a:r>
            <a:endParaRPr lang="en-US" dirty="0">
              <a:solidFill>
                <a:srgbClr val="242D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图片 2" descr="PDV[0PO[UHJ`7PJ@T5BZO9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6395" y="618490"/>
            <a:ext cx="3632200" cy="3632200"/>
          </a:xfrm>
          <a:prstGeom prst="rect">
            <a:avLst/>
          </a:prstGeom>
        </p:spPr>
      </p:pic>
      <p:pic>
        <p:nvPicPr>
          <p:cNvPr id="6" name="图片 5" descr="85UIAGNXPXUTP(JNBEAOF9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334010"/>
            <a:ext cx="8094980" cy="58553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7030" y="4251325"/>
            <a:ext cx="3509010" cy="193802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记得抓住右边的工具人薅他头发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-19050" y="1407357"/>
            <a:ext cx="6151562" cy="41677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407357"/>
            <a:ext cx="6132513" cy="416777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69720" y="2144691"/>
            <a:ext cx="2356485" cy="265176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08759" y="2467195"/>
            <a:ext cx="24784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Noto Sans CJK Light" panose="020B0300000000000000" pitchFamily="34" charset="-122"/>
                <a:ea typeface="Noto Sans CJK Light" panose="020B0300000000000000" pitchFamily="34" charset="-122"/>
                <a:cs typeface="Segoe UI" panose="020B0502040204020203" pitchFamily="34" charset="0"/>
              </a:rPr>
              <a:t>硬件研发部</a:t>
            </a:r>
            <a:endParaRPr lang="zh-CN" altLang="en-US" sz="3600" b="1" dirty="0">
              <a:solidFill>
                <a:schemeClr val="bg1"/>
              </a:solidFill>
              <a:latin typeface="Noto Sans CJK Light" panose="020B0300000000000000" pitchFamily="34" charset="-122"/>
              <a:ea typeface="Noto Sans CJK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9117" y="3455331"/>
            <a:ext cx="181768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意外的最具人气</a:t>
            </a:r>
            <a:endParaRPr lang="zh-CN" altLang="en-US" sz="28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42913" y="208718"/>
            <a:ext cx="1000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ZSTUCA</a:t>
            </a:r>
            <a:endParaRPr lang="en-US" dirty="0">
              <a:solidFill>
                <a:srgbClr val="242D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288245" y="987108"/>
            <a:ext cx="3550920" cy="110680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6600" b="1" dirty="0">
                <a:solidFill>
                  <a:schemeClr val="accent3"/>
                </a:solidFill>
                <a:effectLst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主要职责</a:t>
            </a:r>
            <a:endParaRPr lang="zh-CN" altLang="en-US" sz="6600" b="1" dirty="0">
              <a:solidFill>
                <a:schemeClr val="accent3"/>
              </a:solidFill>
              <a:effectLst/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288245" y="3905568"/>
            <a:ext cx="24282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 dirty="0">
                <a:solidFill>
                  <a:srgbClr val="105D93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现役人员</a:t>
            </a:r>
            <a:endParaRPr lang="zh-CN" altLang="en-US" sz="4400" b="1" dirty="0">
              <a:solidFill>
                <a:srgbClr val="105D93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288405" y="2094230"/>
            <a:ext cx="48469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聚集了一群热心的技术帝。精通电脑维修。包括电脑清灰、重装系统、故障修复等。定期进行摆摊义务维修。承接校内外各种电脑维修工作。技术成熟，效率高，已经成为计协的一面标志性的旗帜。</a:t>
            </a:r>
            <a:endParaRPr sz="20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97625" y="4674235"/>
            <a:ext cx="6694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105D9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部长：汤晨</a:t>
            </a:r>
            <a:r>
              <a:rPr lang="zh-CN" altLang="en-US" sz="2400" dirty="0">
                <a:solidFill>
                  <a:srgbClr val="105D9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浩</a:t>
            </a:r>
            <a:r>
              <a:rPr lang="en-US" altLang="zh-CN" sz="2400" dirty="0">
                <a:solidFill>
                  <a:srgbClr val="105D9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  <a:endParaRPr lang="en-US" altLang="zh-CN" sz="2400" dirty="0">
              <a:solidFill>
                <a:srgbClr val="105D9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sz="2400" dirty="0">
                <a:solidFill>
                  <a:srgbClr val="105D9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副部长：金泽飞、李肖兵、陈超俊</a:t>
            </a:r>
            <a:endParaRPr lang="zh-CN" altLang="en-US" sz="2400" dirty="0">
              <a:solidFill>
                <a:srgbClr val="105D9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CN" sz="2400" dirty="0">
              <a:solidFill>
                <a:srgbClr val="105D9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2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00"/>
                            </p:stCondLst>
                            <p:childTnLst>
                              <p:par>
                                <p:cTn id="3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/>
      <p:bldP spid="7" grpId="0"/>
      <p:bldP spid="51" grpId="0"/>
      <p:bldP spid="52" grpId="0"/>
      <p:bldP spid="53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60" name="椭圆 59"/>
          <p:cNvSpPr/>
          <p:nvPr/>
        </p:nvSpPr>
        <p:spPr>
          <a:xfrm>
            <a:off x="1146727" y="1425188"/>
            <a:ext cx="4366400" cy="4366400"/>
          </a:xfrm>
          <a:prstGeom prst="ellipse">
            <a:avLst/>
          </a:prstGeom>
          <a:blipFill dpi="0" rotWithShape="1">
            <a:blip r:embed="rId2" cstate="email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-39058" y="3827967"/>
            <a:ext cx="6737970" cy="1458069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07327" y="3551340"/>
            <a:ext cx="4245201" cy="175748"/>
            <a:chOff x="4100641" y="531802"/>
            <a:chExt cx="6913747" cy="286224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5400000">
              <a:off x="10747907" y="551542"/>
              <a:ext cx="286222" cy="246741"/>
            </a:xfrm>
            <a:prstGeom prst="triangl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6200000" flipH="1">
              <a:off x="4080902" y="551543"/>
              <a:ext cx="286222" cy="246743"/>
            </a:xfrm>
            <a:prstGeom prst="triangl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47700" y="1818312"/>
            <a:ext cx="8947015" cy="4324109"/>
            <a:chOff x="0" y="1747567"/>
            <a:chExt cx="8947015" cy="432410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email"/>
            <a:srcRect l="-3382" b="-1632"/>
            <a:stretch>
              <a:fillRect/>
            </a:stretch>
          </p:blipFill>
          <p:spPr>
            <a:xfrm flipH="1">
              <a:off x="0" y="1747567"/>
              <a:ext cx="8947015" cy="432410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1454372" y="2207055"/>
              <a:ext cx="2971097" cy="2201227"/>
            </a:xfrm>
            <a:custGeom>
              <a:avLst/>
              <a:gdLst>
                <a:gd name="connsiteX0" fmla="*/ 0 w 2971097"/>
                <a:gd name="connsiteY0" fmla="*/ 0 h 2201227"/>
                <a:gd name="connsiteX1" fmla="*/ 2770010 w 2971097"/>
                <a:gd name="connsiteY1" fmla="*/ 143018 h 2201227"/>
                <a:gd name="connsiteX2" fmla="*/ 2971097 w 2971097"/>
                <a:gd name="connsiteY2" fmla="*/ 2144079 h 2201227"/>
                <a:gd name="connsiteX3" fmla="*/ 182881 w 2971097"/>
                <a:gd name="connsiteY3" fmla="*/ 2201227 h 2201227"/>
                <a:gd name="connsiteX4" fmla="*/ 0 w 2971097"/>
                <a:gd name="connsiteY4" fmla="*/ 0 h 220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1097" h="2201227">
                  <a:moveTo>
                    <a:pt x="0" y="0"/>
                  </a:moveTo>
                  <a:lnTo>
                    <a:pt x="2770010" y="143018"/>
                  </a:lnTo>
                  <a:lnTo>
                    <a:pt x="2971097" y="2144079"/>
                  </a:lnTo>
                  <a:lnTo>
                    <a:pt x="182881" y="2201227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0" name="等腰三角形 19"/>
          <p:cNvSpPr/>
          <p:nvPr/>
        </p:nvSpPr>
        <p:spPr>
          <a:xfrm rot="16200000" flipH="1" flipV="1">
            <a:off x="5288900" y="3563462"/>
            <a:ext cx="175747" cy="1515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609600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412865" y="2277745"/>
            <a:ext cx="51250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成立于2001年，我校历史较为悠久的社团之一</a:t>
            </a:r>
            <a:endParaRPr lang="en-US" altLang="zh-CN" sz="2000" dirty="0">
              <a:solidFill>
                <a:srgbClr val="242D5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20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我校四星级学术科技型社团</a:t>
            </a:r>
            <a:endParaRPr lang="en-US" altLang="zh-CN" sz="2000" dirty="0">
              <a:solidFill>
                <a:srgbClr val="242D5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20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协会挂靠于信息学院，师资力量雄厚,</a:t>
            </a:r>
            <a:r>
              <a:rPr lang="zh-CN" altLang="en-US" sz="20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讲座活动丰富</a:t>
            </a:r>
            <a:endParaRPr lang="zh-CN" altLang="en-US" sz="2000" dirty="0">
              <a:solidFill>
                <a:srgbClr val="242D5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2000" dirty="0">
                <a:solidFill>
                  <a:srgbClr val="242D5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我们的维修队员们走遍所有教学楼，寝室，上门维修。此外还有每年义务摆摊18次，于我校学生活动中心成立周日维修点，每年社区志愿维修2次。多年以来，零零散散维修了近3500台电脑，解决了近师生近4500人次（该数据仍在上升中）的电脑问题。受到了我校师生的广泛好评。</a:t>
            </a:r>
            <a:endParaRPr lang="en-US" altLang="zh-CN" sz="2000" dirty="0">
              <a:solidFill>
                <a:srgbClr val="242D5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412865" y="1438910"/>
            <a:ext cx="1665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37A6FA"/>
                </a:solidFill>
              </a:rPr>
              <a:t>简介</a:t>
            </a:r>
            <a:endParaRPr lang="zh-CN" altLang="en-US" sz="4000" b="1" dirty="0">
              <a:solidFill>
                <a:srgbClr val="37A6FA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543040" y="2210435"/>
            <a:ext cx="1246505" cy="5080"/>
          </a:xfrm>
          <a:prstGeom prst="line">
            <a:avLst/>
          </a:prstGeom>
          <a:ln w="38100">
            <a:solidFill>
              <a:srgbClr val="37A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20" grpId="0" animBg="1"/>
      <p:bldP spid="59" grpId="0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528320" y="1094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867410" y="2208530"/>
            <a:ext cx="10009505" cy="156845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9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浙理计协期待你</a:t>
            </a:r>
            <a:endParaRPr lang="zh-CN" altLang="en-US" sz="9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3" name="图片 2" descr="WF{[PP2DPWVBVGLKG]K[`%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" y="1021080"/>
            <a:ext cx="3942715" cy="3942715"/>
          </a:xfrm>
          <a:prstGeom prst="rect">
            <a:avLst/>
          </a:prstGeom>
        </p:spPr>
      </p:pic>
      <p:pic>
        <p:nvPicPr>
          <p:cNvPr id="5" name="图片 4" descr="MX)V(H{}T$R2MILXXO5U3[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1021080"/>
            <a:ext cx="3942715" cy="3942715"/>
          </a:xfrm>
          <a:prstGeom prst="rect">
            <a:avLst/>
          </a:prstGeom>
        </p:spPr>
      </p:pic>
      <p:pic>
        <p:nvPicPr>
          <p:cNvPr id="7" name="图片 6" descr="D4K3CECV7GV}9E1$P@8EC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165" y="1021715"/>
            <a:ext cx="3942715" cy="39427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887730" y="614045"/>
            <a:ext cx="10721340" cy="1106805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手书体" panose="02010800040101010101" charset="-122"/>
                <a:ea typeface="手书体" panose="02010800040101010101" charset="-122"/>
                <a:cs typeface="手书体" panose="02010800040101010101" charset="-122"/>
              </a:rPr>
              <a:t>看这里看这里</a:t>
            </a:r>
            <a:r>
              <a:rPr lang="en-US" altLang="zh-CN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手书体" panose="02010800040101010101" charset="-122"/>
                <a:ea typeface="手书体" panose="02010800040101010101" charset="-122"/>
                <a:cs typeface="手书体" panose="02010800040101010101" charset="-122"/>
              </a:rPr>
              <a:t>	</a:t>
            </a:r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手书体" panose="02010800040101010101" charset="-122"/>
                <a:ea typeface="手书体" panose="02010800040101010101" charset="-122"/>
                <a:cs typeface="手书体" panose="02010800040101010101" charset="-122"/>
              </a:rPr>
              <a:t>计协纳新群</a:t>
            </a:r>
            <a:endParaRPr lang="zh-CN" altLang="en-US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手书体" panose="02010800040101010101" charset="-122"/>
              <a:ea typeface="手书体" panose="02010800040101010101" charset="-122"/>
              <a:cs typeface="手书体" panose="02010800040101010101" charset="-122"/>
            </a:endParaRPr>
          </a:p>
        </p:txBody>
      </p:sp>
      <p:pic>
        <p:nvPicPr>
          <p:cNvPr id="3" name="图片 2" descr="@$TT52B6P(49J}Q89NBVVIV"/>
          <p:cNvPicPr>
            <a:picLocks noChangeAspect="1"/>
          </p:cNvPicPr>
          <p:nvPr/>
        </p:nvPicPr>
        <p:blipFill>
          <a:blip r:embed="rId2"/>
          <a:srcRect l="19176" t="35429" r="19176" b="30076"/>
          <a:stretch>
            <a:fillRect/>
          </a:stretch>
        </p:blipFill>
        <p:spPr>
          <a:xfrm>
            <a:off x="995680" y="1639570"/>
            <a:ext cx="5033645" cy="5047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1639570"/>
            <a:ext cx="4998720" cy="49987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>
          <a:xfrm>
            <a:off x="391" y="0"/>
            <a:ext cx="12240769" cy="6858000"/>
            <a:chOff x="391" y="0"/>
            <a:chExt cx="12240769" cy="68580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" y="0"/>
              <a:ext cx="12240769" cy="6858000"/>
            </a:xfrm>
            <a:prstGeom prst="rect">
              <a:avLst/>
            </a:prstGeom>
          </p:spPr>
        </p:pic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0" t="43228"/>
            <a:stretch>
              <a:fillRect/>
            </a:stretch>
          </p:blipFill>
          <p:spPr>
            <a:xfrm>
              <a:off x="4437670" y="2964561"/>
              <a:ext cx="7803490" cy="3893439"/>
            </a:xfrm>
            <a:prstGeom prst="rect">
              <a:avLst/>
            </a:prstGeom>
          </p:spPr>
        </p:pic>
      </p:grpSp>
      <p:sp>
        <p:nvSpPr>
          <p:cNvPr id="64" name="弧形 63"/>
          <p:cNvSpPr/>
          <p:nvPr/>
        </p:nvSpPr>
        <p:spPr>
          <a:xfrm>
            <a:off x="-4895913" y="5845766"/>
            <a:ext cx="14985170" cy="14985170"/>
          </a:xfrm>
          <a:prstGeom prst="arc">
            <a:avLst>
              <a:gd name="adj1" fmla="val 14749636"/>
              <a:gd name="adj2" fmla="val 17539852"/>
            </a:avLst>
          </a:prstGeom>
          <a:ln>
            <a:solidFill>
              <a:schemeClr val="accent1">
                <a:lumMod val="60000"/>
                <a:lumOff val="4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3F3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1230" y="6570532"/>
            <a:ext cx="465088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kumimoji="1" lang="en-US" altLang="zh-CN" sz="800" dirty="0">
                <a:solidFill>
                  <a:srgbClr val="3F3F3F">
                    <a:lumMod val="60000"/>
                    <a:lumOff val="40000"/>
                  </a:srgb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rPr>
              <a:t>Lorem Ipsum is simply dummy text of the printing and typesetting industry. </a:t>
            </a:r>
            <a:endParaRPr kumimoji="1" lang="en-US" altLang="zh-CN" sz="800" dirty="0">
              <a:solidFill>
                <a:srgbClr val="3F3F3F">
                  <a:lumMod val="60000"/>
                  <a:lumOff val="40000"/>
                </a:srgb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dobe Hebrew"/>
            </a:endParaRPr>
          </a:p>
        </p:txBody>
      </p:sp>
      <p:sp>
        <p:nvSpPr>
          <p:cNvPr id="49" name="弧形 48"/>
          <p:cNvSpPr/>
          <p:nvPr/>
        </p:nvSpPr>
        <p:spPr>
          <a:xfrm>
            <a:off x="4324417" y="2964561"/>
            <a:ext cx="12343568" cy="12343568"/>
          </a:xfrm>
          <a:prstGeom prst="arc">
            <a:avLst>
              <a:gd name="adj1" fmla="val 12246352"/>
              <a:gd name="adj2" fmla="val 17295845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3F3F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978076" y="6232439"/>
            <a:ext cx="79029" cy="79029"/>
          </a:xfrm>
          <a:prstGeom prst="ellipse">
            <a:avLst/>
          </a:prstGeom>
          <a:solidFill>
            <a:schemeClr val="bg2"/>
          </a:solidFill>
          <a:ln w="6350">
            <a:solidFill>
              <a:srgbClr val="2CA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961014" y="3992159"/>
            <a:ext cx="79029" cy="79029"/>
          </a:xfrm>
          <a:prstGeom prst="ellipse">
            <a:avLst/>
          </a:prstGeom>
          <a:solidFill>
            <a:schemeClr val="bg2"/>
          </a:solidFill>
          <a:ln w="6350">
            <a:solidFill>
              <a:srgbClr val="2CA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437670" y="6193505"/>
            <a:ext cx="7975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kumimoji="1" lang="en-US" altLang="zh-CN" sz="800" dirty="0">
                <a:solidFill>
                  <a:srgbClr val="3F3F3F">
                    <a:lumMod val="40000"/>
                    <a:lumOff val="60000"/>
                  </a:srgb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rPr>
              <a:t>123,000</a:t>
            </a:r>
            <a:endParaRPr kumimoji="1" lang="en-US" altLang="zh-CN" sz="800" dirty="0">
              <a:solidFill>
                <a:srgbClr val="3F3F3F">
                  <a:lumMod val="40000"/>
                  <a:lumOff val="60000"/>
                </a:srgb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dobe Hebrew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750645" y="3776715"/>
            <a:ext cx="7975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kumimoji="1" lang="en-US" altLang="zh-CN" sz="800" dirty="0">
                <a:solidFill>
                  <a:srgbClr val="3F3F3F">
                    <a:lumMod val="40000"/>
                    <a:lumOff val="60000"/>
                  </a:srgb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rPr>
              <a:t>182,000</a:t>
            </a:r>
            <a:endParaRPr kumimoji="1" lang="en-US" altLang="zh-CN" sz="800" dirty="0">
              <a:solidFill>
                <a:srgbClr val="3F3F3F">
                  <a:lumMod val="40000"/>
                  <a:lumOff val="60000"/>
                </a:srgb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dobe Hebrew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9291743" y="2779678"/>
            <a:ext cx="797514" cy="294473"/>
            <a:chOff x="9256248" y="3001707"/>
            <a:chExt cx="797514" cy="294473"/>
          </a:xfrm>
        </p:grpSpPr>
        <p:sp>
          <p:nvSpPr>
            <p:cNvPr id="53" name="椭圆 52"/>
            <p:cNvSpPr/>
            <p:nvPr/>
          </p:nvSpPr>
          <p:spPr>
            <a:xfrm>
              <a:off x="9486217" y="3217151"/>
              <a:ext cx="79029" cy="79029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6350">
              <a:solidFill>
                <a:srgbClr val="2CA1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9256248" y="3001707"/>
              <a:ext cx="79751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600"/>
              <a:r>
                <a:rPr kumimoji="1" lang="en-US" altLang="zh-CN" sz="800" dirty="0">
                  <a:solidFill>
                    <a:srgbClr val="3F3F3F">
                      <a:lumMod val="40000"/>
                      <a:lumOff val="60000"/>
                    </a:srgb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Adobe Hebrew"/>
                </a:rPr>
                <a:t>264,000</a:t>
              </a:r>
              <a:endParaRPr kumimoji="1" lang="en-US" altLang="zh-CN" sz="800" dirty="0">
                <a:solidFill>
                  <a:srgbClr val="3F3F3F">
                    <a:lumMod val="40000"/>
                    <a:lumOff val="60000"/>
                  </a:srgb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endParaRPr>
            </a:p>
          </p:txBody>
        </p:sp>
      </p:grpSp>
      <p:sp>
        <p:nvSpPr>
          <p:cNvPr id="59" name="弧形 58"/>
          <p:cNvSpPr/>
          <p:nvPr/>
        </p:nvSpPr>
        <p:spPr>
          <a:xfrm>
            <a:off x="4336070" y="1871785"/>
            <a:ext cx="14985170" cy="14985170"/>
          </a:xfrm>
          <a:prstGeom prst="arc">
            <a:avLst>
              <a:gd name="adj1" fmla="val 11923743"/>
              <a:gd name="adj2" fmla="val 16389598"/>
            </a:avLst>
          </a:prstGeom>
          <a:ln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3F3F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655005" y="1866731"/>
            <a:ext cx="797514" cy="294473"/>
            <a:chOff x="9256248" y="3001707"/>
            <a:chExt cx="797514" cy="294473"/>
          </a:xfrm>
        </p:grpSpPr>
        <p:sp>
          <p:nvSpPr>
            <p:cNvPr id="62" name="椭圆 61"/>
            <p:cNvSpPr/>
            <p:nvPr/>
          </p:nvSpPr>
          <p:spPr>
            <a:xfrm>
              <a:off x="9486217" y="3217151"/>
              <a:ext cx="79029" cy="79029"/>
            </a:xfrm>
            <a:prstGeom prst="ellipse">
              <a:avLst/>
            </a:prstGeom>
            <a:solidFill>
              <a:schemeClr val="bg2"/>
            </a:solidFill>
            <a:ln w="6350">
              <a:solidFill>
                <a:srgbClr val="2CA1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256248" y="3001707"/>
              <a:ext cx="79751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600"/>
              <a:r>
                <a:rPr kumimoji="1" lang="en-US" altLang="zh-CN" sz="800" dirty="0">
                  <a:solidFill>
                    <a:srgbClr val="3F3F3F">
                      <a:lumMod val="40000"/>
                      <a:lumOff val="60000"/>
                    </a:srgb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Adobe Hebrew"/>
                </a:rPr>
                <a:t>284.000</a:t>
              </a:r>
              <a:endParaRPr kumimoji="1" lang="en-US" altLang="zh-CN" sz="800" dirty="0">
                <a:solidFill>
                  <a:srgbClr val="3F3F3F">
                    <a:lumMod val="40000"/>
                    <a:lumOff val="60000"/>
                  </a:srgb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745919" y="5758868"/>
            <a:ext cx="7975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/>
            <a:r>
              <a:rPr kumimoji="1" lang="en-US" altLang="zh-CN" sz="800" dirty="0">
                <a:solidFill>
                  <a:srgbClr val="3F3F3F">
                    <a:lumMod val="40000"/>
                    <a:lumOff val="60000"/>
                  </a:srgb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dobe Hebrew"/>
              </a:rPr>
              <a:t>133,000</a:t>
            </a:r>
            <a:endParaRPr kumimoji="1" lang="en-US" altLang="zh-CN" sz="800" dirty="0">
              <a:solidFill>
                <a:srgbClr val="3F3F3F">
                  <a:lumMod val="40000"/>
                  <a:lumOff val="60000"/>
                </a:srgb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dobe Hebrew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3"/>
          <a:srcRect l="-11233" t="42984" r="-12237" b="-88117"/>
          <a:stretch>
            <a:fillRect/>
          </a:stretch>
        </p:blipFill>
        <p:spPr>
          <a:xfrm>
            <a:off x="9565245" y="975389"/>
            <a:ext cx="4320708" cy="902506"/>
          </a:xfrm>
          <a:custGeom>
            <a:avLst/>
            <a:gdLst>
              <a:gd name="connsiteX0" fmla="*/ 0 w 4320708"/>
              <a:gd name="connsiteY0" fmla="*/ 0 h 902506"/>
              <a:gd name="connsiteX1" fmla="*/ 393096 w 4320708"/>
              <a:gd name="connsiteY1" fmla="*/ 0 h 902506"/>
              <a:gd name="connsiteX2" fmla="*/ 393096 w 4320708"/>
              <a:gd name="connsiteY2" fmla="*/ 354553 h 902506"/>
              <a:gd name="connsiteX3" fmla="*/ 3892503 w 4320708"/>
              <a:gd name="connsiteY3" fmla="*/ 354553 h 902506"/>
              <a:gd name="connsiteX4" fmla="*/ 3892503 w 4320708"/>
              <a:gd name="connsiteY4" fmla="*/ 0 h 902506"/>
              <a:gd name="connsiteX5" fmla="*/ 4320708 w 4320708"/>
              <a:gd name="connsiteY5" fmla="*/ 0 h 902506"/>
              <a:gd name="connsiteX6" fmla="*/ 4320708 w 4320708"/>
              <a:gd name="connsiteY6" fmla="*/ 902506 h 902506"/>
              <a:gd name="connsiteX7" fmla="*/ 0 w 4320708"/>
              <a:gd name="connsiteY7" fmla="*/ 902506 h 902506"/>
              <a:gd name="connsiteX8" fmla="*/ 0 w 4320708"/>
              <a:gd name="connsiteY8" fmla="*/ 0 h 90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0708" h="902506">
                <a:moveTo>
                  <a:pt x="0" y="0"/>
                </a:moveTo>
                <a:lnTo>
                  <a:pt x="393096" y="0"/>
                </a:lnTo>
                <a:lnTo>
                  <a:pt x="393096" y="354553"/>
                </a:lnTo>
                <a:lnTo>
                  <a:pt x="3892503" y="354553"/>
                </a:lnTo>
                <a:lnTo>
                  <a:pt x="3892503" y="0"/>
                </a:lnTo>
                <a:lnTo>
                  <a:pt x="4320708" y="0"/>
                </a:lnTo>
                <a:lnTo>
                  <a:pt x="4320708" y="902506"/>
                </a:lnTo>
                <a:lnTo>
                  <a:pt x="0" y="90250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1117510" y="2082464"/>
            <a:ext cx="59220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2020</a:t>
            </a:r>
            <a:r>
              <a:rPr lang="zh-CN" altLang="en-US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计协纳新</a:t>
            </a:r>
            <a:endParaRPr lang="zh-CN" altLang="en-US" sz="8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593090" y="864870"/>
          <a:ext cx="11006455" cy="5634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3720465" imgH="8139430" progId="">
                  <p:embed/>
                </p:oleObj>
              </mc:Choice>
              <mc:Fallback>
                <p:oleObj name="" r:id="rId2" imgW="3720465" imgH="8139430" progId="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090" y="864870"/>
                        <a:ext cx="11006455" cy="5634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文本框 58"/>
          <p:cNvSpPr txBox="1"/>
          <p:nvPr/>
        </p:nvSpPr>
        <p:spPr>
          <a:xfrm>
            <a:off x="1254125" y="1204595"/>
            <a:ext cx="979297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在这里，我们有</a:t>
            </a:r>
            <a:endParaRPr lang="zh-CN" altLang="en-US" sz="28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zh-CN" altLang="en-US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cs typeface="Segoe UI" panose="020B0502040204020203" pitchFamily="34" charset="0"/>
              </a:rPr>
              <a:t>义务维修</a:t>
            </a:r>
            <a:endParaRPr lang="zh-CN" altLang="en-US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ea"/>
              <a:cs typeface="Segoe UI" panose="020B0502040204020203" pitchFamily="34" charset="0"/>
            </a:endParaRPr>
          </a:p>
          <a:p>
            <a:endParaRPr lang="zh-CN" altLang="en-US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ea"/>
              <a:cs typeface="Segoe UI" panose="020B0502040204020203" pitchFamily="34" charset="0"/>
            </a:endParaRPr>
          </a:p>
          <a:p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cs typeface="Segoe UI" panose="020B0502040204020203" pitchFamily="34" charset="0"/>
              </a:rPr>
              <a:t>软硬件全方位指导</a:t>
            </a:r>
            <a:endParaRPr lang="zh-CN" altLang="en-US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ea"/>
              <a:cs typeface="Segoe UI" panose="020B0502040204020203" pitchFamily="34" charset="0"/>
            </a:endParaRPr>
          </a:p>
          <a:p>
            <a:endParaRPr lang="zh-CN" altLang="en-US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ea"/>
              <a:cs typeface="Segoe UI" panose="020B0502040204020203" pitchFamily="34" charset="0"/>
            </a:endParaRPr>
          </a:p>
          <a:p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cs typeface="Segoe UI" panose="020B0502040204020203" pitchFamily="34" charset="0"/>
              </a:rPr>
              <a:t>更有机会近距离接触阿里巴巴等众多企业</a:t>
            </a:r>
            <a:endParaRPr lang="zh-CN" altLang="en-US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90" y="988695"/>
            <a:ext cx="7907020" cy="488061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516255" y="1477010"/>
            <a:ext cx="1198245" cy="391985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义务维修</a:t>
            </a:r>
            <a:endParaRPr lang="zh-CN" altLang="en-US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7620"/>
            <a:ext cx="6619875" cy="66198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43" y="161"/>
            <a:ext cx="9572868" cy="58584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68" y="487258"/>
            <a:ext cx="8001000" cy="50196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888365" y="1223645"/>
            <a:ext cx="10396220" cy="298450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我们还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有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r>
              <a:rPr lang="en-US" altLang="zh-CN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		</a:t>
            </a:r>
            <a:r>
              <a:rPr lang="zh-CN" altLang="en-US" sz="8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自行建设的网站</a:t>
            </a:r>
            <a:r>
              <a:rPr lang="en-US" altLang="zh-CN" sz="8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↓</a:t>
            </a:r>
            <a:endParaRPr lang="en-US" altLang="zh-CN" sz="8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170" y="127000"/>
            <a:ext cx="10807700" cy="435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5550" y="891540"/>
            <a:ext cx="10777220" cy="57816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913" y="2663090"/>
            <a:ext cx="4305673" cy="39170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55645" y="272415"/>
            <a:ext cx="8747125" cy="550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888365" y="1223645"/>
            <a:ext cx="10396220" cy="298450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我们还还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有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r>
              <a:rPr lang="en-US" altLang="zh-CN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	</a:t>
            </a:r>
            <a:r>
              <a:rPr lang="zh-CN" altLang="en-US" sz="8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计协独家语雀资源库</a:t>
            </a:r>
            <a:endParaRPr lang="zh-CN" altLang="en-US" sz="8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1980"/>
            <a:ext cx="11500485" cy="56889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-45085"/>
            <a:ext cx="12272010" cy="6903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35" y="667385"/>
            <a:ext cx="8736965" cy="484378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9867900" y="373380"/>
            <a:ext cx="1013460" cy="658431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ea"/>
                <a:cs typeface="Segoe UI" panose="020B0502040204020203" pitchFamily="34" charset="0"/>
              </a:rPr>
              <a:t>全家桶等你打包带走</a:t>
            </a:r>
            <a:endParaRPr lang="zh-CN" altLang="en-US" sz="54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/>
          <a:srcRect r="12655"/>
          <a:stretch>
            <a:fillRect/>
          </a:stretch>
        </p:blipFill>
        <p:spPr>
          <a:xfrm>
            <a:off x="0" y="7883"/>
            <a:ext cx="12172950" cy="685859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0" y="-373380"/>
            <a:ext cx="12192000" cy="746760"/>
          </a:xfrm>
          <a:prstGeom prst="ellipse">
            <a:avLst/>
          </a:prstGeom>
          <a:gradFill>
            <a:gsLst>
              <a:gs pos="3000">
                <a:srgbClr val="242D52"/>
              </a:gs>
              <a:gs pos="99000">
                <a:srgbClr val="3ECAFB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523240" y="1223645"/>
            <a:ext cx="11400790" cy="2984500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等等等等，我们还还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还</a:t>
            </a:r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有</a:t>
            </a:r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endParaRPr lang="zh-CN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r>
              <a:rPr lang="zh-CN" altLang="en-US" sz="8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Segoe UI" panose="020B0502040204020203" pitchFamily="34" charset="0"/>
              </a:rPr>
              <a:t>计协独家特别讲座、竞赛</a:t>
            </a:r>
            <a:endParaRPr lang="zh-CN" altLang="en-US" sz="8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28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732,&quot;width&quot;:16699}"/>
</p:tagLst>
</file>

<file path=ppt/tags/tag2.xml><?xml version="1.0" encoding="utf-8"?>
<p:tagLst xmlns:p="http://schemas.openxmlformats.org/presentationml/2006/main">
  <p:tag name="KSO_WM_UNIT_PLACING_PICTURE_USER_VIEWPORT" val="{&quot;height&quot;:9498.8881889763779,&quot;width&quot;:17706.666141732283}"/>
</p:tagLst>
</file>

<file path=ppt/tags/tag3.xml><?xml version="1.0" encoding="utf-8"?>
<p:tagLst xmlns:p="http://schemas.openxmlformats.org/presentationml/2006/main">
  <p:tag name="KSO_WM_UNIT_PLACING_PICTURE_USER_VIEWPORT" val="{&quot;height&quot;:6168.5338582677168,&quot;width&quot;:6780.5874015748032}"/>
</p:tagLst>
</file>

<file path=ppt/tags/tag4.xml><?xml version="1.0" encoding="utf-8"?>
<p:tagLst xmlns:p="http://schemas.openxmlformats.org/presentationml/2006/main">
  <p:tag name="KSO_WM_UNIT_PLACING_PICTURE_USER_VIEWPORT" val="{&quot;height&quot;:4260.3685039370075,&quot;width&quot;:6768.585826771653}"/>
</p:tagLst>
</file>

<file path=ppt/tags/tag5.xml><?xml version="1.0" encoding="utf-8"?>
<p:tagLst xmlns:p="http://schemas.openxmlformats.org/presentationml/2006/main">
  <p:tag name="KSO_WM_UNIT_PLACING_PICTURE_USER_VIEWPORT" val="{&quot;height&quot;:15840,&quot;width&quot;:15840}"/>
</p:tagLst>
</file>

<file path=ppt/theme/theme1.xml><?xml version="1.0" encoding="utf-8"?>
<a:theme xmlns:a="http://schemas.openxmlformats.org/drawingml/2006/main" name="第一PPT，www.1ppt.com">
  <a:themeElements>
    <a:clrScheme name="明朗大气蓝">
      <a:dk1>
        <a:srgbClr val="3F3F3F"/>
      </a:dk1>
      <a:lt1>
        <a:sysClr val="window" lastClr="FFFFFF"/>
      </a:lt1>
      <a:dk2>
        <a:srgbClr val="3F3F3F"/>
      </a:dk2>
      <a:lt2>
        <a:srgbClr val="D8D8D8"/>
      </a:lt2>
      <a:accent1>
        <a:srgbClr val="0399D8"/>
      </a:accent1>
      <a:accent2>
        <a:srgbClr val="F0F0F0"/>
      </a:accent2>
      <a:accent3>
        <a:srgbClr val="7F7F7F"/>
      </a:accent3>
      <a:accent4>
        <a:srgbClr val="F0F0F0"/>
      </a:accent4>
      <a:accent5>
        <a:srgbClr val="F0F0F0"/>
      </a:accent5>
      <a:accent6>
        <a:srgbClr val="F0F0F0"/>
      </a:accent6>
      <a:hlink>
        <a:srgbClr val="0399D8"/>
      </a:hlink>
      <a:folHlink>
        <a:srgbClr val="7F7F7F"/>
      </a:folHlink>
    </a:clrScheme>
    <a:fontScheme name="深邃商务蓝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1162</Words>
  <Application>WPS 演示</Application>
  <PresentationFormat>自定义</PresentationFormat>
  <Paragraphs>180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汉仪大宋繁</vt:lpstr>
      <vt:lpstr>Segoe UI Symbol</vt:lpstr>
      <vt:lpstr>Adobe Hebrew</vt:lpstr>
      <vt:lpstr>汉仪书宋一简</vt:lpstr>
      <vt:lpstr>PMingLiU-ExtB</vt:lpstr>
      <vt:lpstr>Baskerville Old Face</vt:lpstr>
      <vt:lpstr>Agency FB</vt:lpstr>
      <vt:lpstr>Segoe UI</vt:lpstr>
      <vt:lpstr>微软雅黑</vt:lpstr>
      <vt:lpstr>Arial Unicode MS</vt:lpstr>
      <vt:lpstr>Source Han Sans Light</vt:lpstr>
      <vt:lpstr>Noto Sans CJK Light</vt:lpstr>
      <vt:lpstr>手书体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欧美科技</dc:title>
  <dc:creator>第一PPT</dc:creator>
  <cp:keywords>www.1ppt.com</cp:keywords>
  <dc:description>www.1ppt.com</dc:description>
  <cp:lastModifiedBy>张子岳</cp:lastModifiedBy>
  <cp:revision>255</cp:revision>
  <dcterms:created xsi:type="dcterms:W3CDTF">2015-10-21T07:57:00Z</dcterms:created>
  <dcterms:modified xsi:type="dcterms:W3CDTF">2020-09-11T16:05:35Z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